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256" r:id="rId2"/>
    <p:sldId id="310" r:id="rId3"/>
    <p:sldId id="311" r:id="rId4"/>
    <p:sldId id="313" r:id="rId5"/>
    <p:sldId id="317" r:id="rId6"/>
    <p:sldId id="320" r:id="rId7"/>
    <p:sldId id="314" r:id="rId8"/>
    <p:sldId id="318" r:id="rId9"/>
    <p:sldId id="307" r:id="rId1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Light" pitchFamily="2" charset="77"/>
      <p:regular r:id="rId20"/>
      <p:bold r:id="rId21"/>
      <p:italic r:id="rId22"/>
      <p:boldItalic r:id="rId23"/>
    </p:embeddedFont>
    <p:embeddedFont>
      <p:font typeface="Montserrat SemiBold" pitchFamily="2" charset="77"/>
      <p:regular r:id="rId24"/>
      <p:bold r:id="rId25"/>
      <p:italic r:id="rId26"/>
      <p:bold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  <p:embeddedFont>
      <p:font typeface="Source Sans Pro Light" panose="020F03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E69541-591C-5E40-AD29-2A7F03FC6887}" v="395" dt="2020-06-22T15:18:45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0"/>
    <p:restoredTop sz="77562"/>
  </p:normalViewPr>
  <p:slideViewPr>
    <p:cSldViewPr snapToGrid="0">
      <p:cViewPr varScale="1">
        <p:scale>
          <a:sx n="113" d="100"/>
          <a:sy n="113" d="100"/>
        </p:scale>
        <p:origin x="1360" y="168"/>
      </p:cViewPr>
      <p:guideLst>
        <p:guide orient="horz" pos="1620"/>
        <p:guide pos="2880"/>
      </p:guideLst>
    </p:cSldViewPr>
  </p:slid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ableStyles" Target="tableStyle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70e07814d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70e07814d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Taux de visite (</a:t>
            </a:r>
            <a:r>
              <a:rPr lang="fr-FR" dirty="0"/>
              <a:t>23 052 depuis janvier):</a:t>
            </a:r>
            <a:endParaRPr lang="fr-FR" dirty="0">
              <a:solidFill>
                <a:schemeClr val="dk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USA 16.35%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Inde 8.4%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France 6.05%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Brésil 5.60%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Allemagne 5.24%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Ukraine 4.21%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UK 3.35%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 err="1">
                <a:solidFill>
                  <a:schemeClr val="dk1"/>
                </a:solidFill>
              </a:rPr>
              <a:t>Italy</a:t>
            </a:r>
            <a:r>
              <a:rPr lang="fr-FR" dirty="0">
                <a:solidFill>
                  <a:schemeClr val="dk1"/>
                </a:solidFill>
              </a:rPr>
              <a:t> 3.26%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Canada 2.36%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1530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4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6feffcbd02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6feffcbd02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V2 = Utilisation de </a:t>
            </a:r>
            <a:r>
              <a:rPr lang="fr-FR" dirty="0" err="1"/>
              <a:t>semantic</a:t>
            </a:r>
            <a:r>
              <a:rPr lang="fr-FR" dirty="0"/>
              <a:t>-release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V3 = Suppression de code déprécié, fin de support nodev4, nodev5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V4 = Utilisation des scopes NPM, utilisation du </a:t>
            </a:r>
            <a:r>
              <a:rPr lang="fr-FR" dirty="0" err="1"/>
              <a:t>monorepo</a:t>
            </a:r>
            <a:r>
              <a:rPr lang="fr-FR" dirty="0"/>
              <a:t> (</a:t>
            </a:r>
            <a:r>
              <a:rPr lang="fr-FR" dirty="0" err="1"/>
              <a:t>tooling</a:t>
            </a:r>
            <a:r>
              <a:rPr lang="fr-FR" dirty="0"/>
              <a:t> interne)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V5 = Création du package @</a:t>
            </a:r>
            <a:r>
              <a:rPr lang="fr-FR" dirty="0" err="1"/>
              <a:t>tsed</a:t>
            </a:r>
            <a:r>
              <a:rPr lang="fr-FR" dirty="0"/>
              <a:t>/di, utilisation de la notion de container. Chaque instance à sa propre </a:t>
            </a:r>
            <a:r>
              <a:rPr lang="fr-FR" dirty="0" err="1"/>
              <a:t>sandbox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49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6feffcbd02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6feffcbd02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17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30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38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6027806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76027806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2356610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1530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292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6027806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76027806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9159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6feffcbd02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6feffcbd02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95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Droit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449500" y="4663200"/>
            <a:ext cx="6990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6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332">
          <p15:clr>
            <a:srgbClr val="FA7B17"/>
          </p15:clr>
        </p15:guide>
        <p15:guide id="4" orient="horz" pos="692">
          <p15:clr>
            <a:srgbClr val="FA7B17"/>
          </p15:clr>
        </p15:guide>
        <p15:guide id="5" pos="77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Gauche_Copyright">
  <p:cSld name="SECTION_HEADER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32">
          <p15:clr>
            <a:srgbClr val="FA7B17"/>
          </p15:clr>
        </p15:guide>
        <p15:guide id="4" orient="horz" pos="692">
          <p15:clr>
            <a:srgbClr val="FA7B17"/>
          </p15:clr>
        </p15:guide>
        <p15:guide id="5" pos="77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_Gauche">
  <p:cSld name="SECTION_HEADER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75158" y="46534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055">
          <p15:clr>
            <a:srgbClr val="FA7B17"/>
          </p15:clr>
        </p15:guide>
        <p15:guide id="4" orient="horz" pos="332">
          <p15:clr>
            <a:srgbClr val="FA7B17"/>
          </p15:clr>
        </p15:guide>
        <p15:guide id="5" pos="779">
          <p15:clr>
            <a:srgbClr val="FA7B17"/>
          </p15:clr>
        </p15:guide>
        <p15:guide id="6" orient="horz" pos="69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_Droite">
  <p:cSld name="SECTION_HEADER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8483698" y="4663203"/>
            <a:ext cx="6603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042">
          <p15:clr>
            <a:srgbClr val="FA7B17"/>
          </p15:clr>
        </p15:guide>
        <p15:guide id="4" orient="horz" pos="332">
          <p15:clr>
            <a:srgbClr val="FA7B17"/>
          </p15:clr>
        </p15:guide>
        <p15:guide id="5" pos="779">
          <p15:clr>
            <a:srgbClr val="FA7B17"/>
          </p15:clr>
        </p15:guide>
        <p15:guide id="6" orient="horz" pos="69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49500" y="4663200"/>
            <a:ext cx="6990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  <p:sp>
        <p:nvSpPr>
          <p:cNvPr id="40" name="Google Shape;40;p11"/>
          <p:cNvSpPr txBox="1"/>
          <p:nvPr/>
        </p:nvSpPr>
        <p:spPr>
          <a:xfrm>
            <a:off x="720000" y="568855"/>
            <a:ext cx="637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 dirty="0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 sz="28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11"/>
          <p:cNvSpPr txBox="1"/>
          <p:nvPr/>
        </p:nvSpPr>
        <p:spPr>
          <a:xfrm>
            <a:off x="855375" y="1590169"/>
            <a:ext cx="4598752" cy="24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latin typeface="Montserrat"/>
                <a:ea typeface="Montserrat"/>
                <a:cs typeface="Montserrat"/>
                <a:sym typeface="Montserrat"/>
              </a:rPr>
              <a:t>Présentation et genèse du projet</a:t>
            </a:r>
            <a:endParaRPr lang="fr-FR" sz="12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-FR" sz="1200" b="1" dirty="0">
                <a:latin typeface="Montserrat"/>
                <a:sym typeface="Source Sans Pro"/>
              </a:rPr>
              <a:t>Organisation du projet et cycle de développement</a:t>
            </a:r>
          </a:p>
          <a:p>
            <a:endParaRPr lang="fr-FR" sz="1200" b="1" dirty="0">
              <a:latin typeface="Montserrat"/>
              <a:sym typeface="Source Sans Pro"/>
            </a:endParaRPr>
          </a:p>
          <a:p>
            <a:r>
              <a:rPr lang="fr-FR" sz="1200" b="1" dirty="0">
                <a:latin typeface="Montserrat"/>
                <a:sym typeface="Source Sans Pro"/>
              </a:rPr>
              <a:t>Les annotations </a:t>
            </a:r>
            <a:r>
              <a:rPr lang="fr-FR" sz="1200" b="1" dirty="0" err="1">
                <a:latin typeface="Montserrat"/>
                <a:sym typeface="Source Sans Pro"/>
              </a:rPr>
              <a:t>TypeScript</a:t>
            </a:r>
            <a:endParaRPr lang="fr-FR" sz="1200" b="1" dirty="0">
              <a:latin typeface="Montserrat"/>
              <a:sym typeface="Source Sans Pro"/>
            </a:endParaRPr>
          </a:p>
          <a:p>
            <a:endParaRPr lang="fr-FR" sz="1200" b="1" dirty="0">
              <a:latin typeface="Montserrat"/>
              <a:sym typeface="Source Sans Pro"/>
            </a:endParaRPr>
          </a:p>
          <a:p>
            <a:r>
              <a:rPr lang="fr-FR" sz="1200" b="1" dirty="0">
                <a:latin typeface="Montserrat"/>
                <a:sym typeface="Source Sans Pro"/>
              </a:rPr>
              <a:t>Utiliser le CLI pour créer des annotations et bien plus ! </a:t>
            </a:r>
          </a:p>
          <a:p>
            <a:endParaRPr lang="fr-FR" sz="1200" b="1" dirty="0">
              <a:latin typeface="Montserrat"/>
              <a:sym typeface="Source Sans Pro"/>
            </a:endParaRPr>
          </a:p>
          <a:p>
            <a:r>
              <a:rPr lang="fr-FR" sz="1200" b="1" dirty="0">
                <a:latin typeface="Montserrat"/>
                <a:sym typeface="Source Sans Pro"/>
              </a:rPr>
              <a:t>Roadmap v6 </a:t>
            </a:r>
          </a:p>
          <a:p>
            <a:endParaRPr lang="fr-FR" sz="1200" b="1" dirty="0">
              <a:latin typeface="Montserrat"/>
              <a:sym typeface="Source Sans Pro"/>
            </a:endParaRPr>
          </a:p>
          <a:p>
            <a:r>
              <a:rPr lang="fr-FR" sz="1200" b="1" dirty="0">
                <a:latin typeface="Montserrat"/>
                <a:sym typeface="Source Sans Pro"/>
              </a:rPr>
              <a:t>Retour d’expérience</a:t>
            </a:r>
          </a:p>
          <a:p>
            <a:endParaRPr lang="fr-FR" sz="1200" b="1" dirty="0">
              <a:latin typeface="Montserrat"/>
              <a:sym typeface="Source Sans Pro"/>
            </a:endParaRPr>
          </a:p>
          <a:p>
            <a:r>
              <a:rPr lang="fr-FR" sz="1200" b="1" dirty="0">
                <a:latin typeface="Montserrat"/>
                <a:sym typeface="Source Sans Pro"/>
              </a:rPr>
              <a:t>Questions / Réponses</a:t>
            </a:r>
          </a:p>
          <a:p>
            <a:endParaRPr lang="fr-FR" sz="1200" b="1" dirty="0">
              <a:latin typeface="Montserrat"/>
              <a:sym typeface="Source Sans Pro"/>
            </a:endParaRPr>
          </a:p>
          <a:p>
            <a:endParaRPr lang="fr-FR" sz="1200" b="1" dirty="0">
              <a:latin typeface="Montserrat"/>
              <a:sym typeface="Source Sans Pro"/>
            </a:endParaRPr>
          </a:p>
          <a:p>
            <a:endParaRPr lang="fr-FR" sz="1200" b="1" dirty="0">
              <a:latin typeface="Montserrat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u="sng" dirty="0">
              <a:solidFill>
                <a:srgbClr val="C632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" name="Google Shape;42;p11"/>
          <p:cNvSpPr txBox="1"/>
          <p:nvPr/>
        </p:nvSpPr>
        <p:spPr>
          <a:xfrm>
            <a:off x="626775" y="526513"/>
            <a:ext cx="732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C63235"/>
              </a:solidFill>
              <a:latin typeface="Montserrat"/>
              <a:ea typeface="Source Sans Pro" panose="020B0503030403020204" pitchFamily="34" charset="0"/>
              <a:cs typeface="Montserrat"/>
              <a:sym typeface="Montserrat"/>
            </a:endParaRPr>
          </a:p>
        </p:txBody>
      </p:sp>
      <p:sp>
        <p:nvSpPr>
          <p:cNvPr id="47" name="Google Shape;47;p11"/>
          <p:cNvSpPr txBox="1"/>
          <p:nvPr/>
        </p:nvSpPr>
        <p:spPr>
          <a:xfrm>
            <a:off x="249910" y="1889853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174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02</a:t>
            </a:r>
            <a:r>
              <a:rPr lang="fr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8" name="Google Shape;48;p11"/>
          <p:cNvSpPr txBox="1"/>
          <p:nvPr/>
        </p:nvSpPr>
        <p:spPr>
          <a:xfrm>
            <a:off x="249910" y="1533187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01.</a:t>
            </a:r>
            <a:endParaRPr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" name="Google Shape;47;p11">
            <a:extLst>
              <a:ext uri="{FF2B5EF4-FFF2-40B4-BE49-F238E27FC236}">
                <a16:creationId xmlns:a16="http://schemas.microsoft.com/office/drawing/2014/main" id="{EC48DBCD-6D4F-5640-B07A-6621196B39E9}"/>
              </a:ext>
            </a:extLst>
          </p:cNvPr>
          <p:cNvSpPr txBox="1"/>
          <p:nvPr/>
        </p:nvSpPr>
        <p:spPr>
          <a:xfrm>
            <a:off x="249910" y="2261934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174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03</a:t>
            </a:r>
            <a:r>
              <a:rPr lang="fr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" name="Google Shape;47;p11">
            <a:extLst>
              <a:ext uri="{FF2B5EF4-FFF2-40B4-BE49-F238E27FC236}">
                <a16:creationId xmlns:a16="http://schemas.microsoft.com/office/drawing/2014/main" id="{A3ECB56B-84AB-F648-97F9-920055B4119D}"/>
              </a:ext>
            </a:extLst>
          </p:cNvPr>
          <p:cNvSpPr txBox="1"/>
          <p:nvPr/>
        </p:nvSpPr>
        <p:spPr>
          <a:xfrm>
            <a:off x="249910" y="2634040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174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04</a:t>
            </a:r>
            <a:r>
              <a:rPr lang="fr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" name="Google Shape;47;p11">
            <a:extLst>
              <a:ext uri="{FF2B5EF4-FFF2-40B4-BE49-F238E27FC236}">
                <a16:creationId xmlns:a16="http://schemas.microsoft.com/office/drawing/2014/main" id="{54A40860-0482-C44E-8878-D7FBB37C932E}"/>
              </a:ext>
            </a:extLst>
          </p:cNvPr>
          <p:cNvSpPr txBox="1"/>
          <p:nvPr/>
        </p:nvSpPr>
        <p:spPr>
          <a:xfrm>
            <a:off x="249910" y="2993293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174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05</a:t>
            </a:r>
            <a:r>
              <a:rPr lang="fr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" name="Google Shape;47;p11">
            <a:extLst>
              <a:ext uri="{FF2B5EF4-FFF2-40B4-BE49-F238E27FC236}">
                <a16:creationId xmlns:a16="http://schemas.microsoft.com/office/drawing/2014/main" id="{55F6C1B7-4633-1E41-8022-AA41EE7B7EEA}"/>
              </a:ext>
            </a:extLst>
          </p:cNvPr>
          <p:cNvSpPr txBox="1"/>
          <p:nvPr/>
        </p:nvSpPr>
        <p:spPr>
          <a:xfrm>
            <a:off x="249910" y="3363686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174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06</a:t>
            </a:r>
            <a:r>
              <a:rPr lang="fr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" name="Google Shape;47;p11">
            <a:extLst>
              <a:ext uri="{FF2B5EF4-FFF2-40B4-BE49-F238E27FC236}">
                <a16:creationId xmlns:a16="http://schemas.microsoft.com/office/drawing/2014/main" id="{1010C74F-76D7-6442-9DAE-A961478745DB}"/>
              </a:ext>
            </a:extLst>
          </p:cNvPr>
          <p:cNvSpPr txBox="1"/>
          <p:nvPr/>
        </p:nvSpPr>
        <p:spPr>
          <a:xfrm>
            <a:off x="249910" y="3738180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174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07</a:t>
            </a:r>
            <a:r>
              <a:rPr lang="fr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027DB9-47E8-0F43-8FDF-25CCEDF05DAF}"/>
              </a:ext>
            </a:extLst>
          </p:cNvPr>
          <p:cNvSpPr txBox="1"/>
          <p:nvPr/>
        </p:nvSpPr>
        <p:spPr>
          <a:xfrm>
            <a:off x="5828327" y="1781493"/>
            <a:ext cx="28312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 err="1">
                <a:solidFill>
                  <a:srgbClr val="0174D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Ts</a:t>
            </a:r>
            <a:r>
              <a:rPr lang="fr-FR" sz="8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.ED</a:t>
            </a:r>
            <a:endParaRPr lang="fr-FR" sz="88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/>
          <p:nvPr/>
        </p:nvSpPr>
        <p:spPr>
          <a:xfrm>
            <a:off x="7253900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9"/>
          <p:cNvSpPr/>
          <p:nvPr/>
        </p:nvSpPr>
        <p:spPr>
          <a:xfrm>
            <a:off x="3704625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785" name="Google Shape;785;p39"/>
          <p:cNvSpPr/>
          <p:nvPr/>
        </p:nvSpPr>
        <p:spPr>
          <a:xfrm>
            <a:off x="5479263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719999" y="515425"/>
            <a:ext cx="2820600" cy="1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r>
              <a:rPr lang="fr" sz="2800" b="1" dirty="0">
                <a:solidFill>
                  <a:srgbClr val="0174D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39"/>
          <p:cNvSpPr txBox="1"/>
          <p:nvPr/>
        </p:nvSpPr>
        <p:spPr>
          <a:xfrm>
            <a:off x="3916275" y="1726771"/>
            <a:ext cx="1087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0174D9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40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39"/>
          <p:cNvSpPr txBox="1"/>
          <p:nvPr/>
        </p:nvSpPr>
        <p:spPr>
          <a:xfrm>
            <a:off x="3771325" y="2520792"/>
            <a:ext cx="14010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ANS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90" name="Google Shape;790;p39"/>
          <p:cNvPicPr preferRelativeResize="0"/>
          <p:nvPr/>
        </p:nvPicPr>
        <p:blipFill rotWithShape="1">
          <a:blip r:embed="rId3">
            <a:alphaModFix/>
          </a:blip>
          <a:srcRect b="14821"/>
          <a:stretch/>
        </p:blipFill>
        <p:spPr>
          <a:xfrm>
            <a:off x="5966037" y="1102820"/>
            <a:ext cx="533101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39"/>
          <p:cNvSpPr txBox="1"/>
          <p:nvPr/>
        </p:nvSpPr>
        <p:spPr>
          <a:xfrm>
            <a:off x="5690900" y="1726776"/>
            <a:ext cx="1087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0174D9"/>
                </a:solidFill>
                <a:latin typeface="Montserrat"/>
                <a:ea typeface="Montserrat"/>
                <a:cs typeface="Montserrat"/>
                <a:sym typeface="Montserrat"/>
              </a:rPr>
              <a:t>9+</a:t>
            </a:r>
            <a:endParaRPr sz="40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5477338" y="2441742"/>
            <a:ext cx="15105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TECHNOS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93" name="Google Shape;7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025" y="1187881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39"/>
          <p:cNvSpPr txBox="1"/>
          <p:nvPr/>
        </p:nvSpPr>
        <p:spPr>
          <a:xfrm>
            <a:off x="5553777" y="2930706"/>
            <a:ext cx="1357162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TypeScript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Node.js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Express,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JsonSchema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Swagger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endParaRPr lang="fr-FR" sz="11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SocketIO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Mongoose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TypeORM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GraphQL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 err="1">
                <a:latin typeface="Source Sans Pro Light"/>
                <a:ea typeface="Source Sans Pro"/>
                <a:cs typeface="Source Sans Pro Light"/>
                <a:sym typeface="Source Sans Pro Light"/>
              </a:rPr>
              <a:t>Passport.js</a:t>
            </a:r>
            <a:endParaRPr lang="fr-FR" sz="9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5" name="Google Shape;795;p39"/>
          <p:cNvSpPr txBox="1"/>
          <p:nvPr/>
        </p:nvSpPr>
        <p:spPr>
          <a:xfrm>
            <a:off x="3704612" y="2914960"/>
            <a:ext cx="15105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De développement,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commits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, releases, support,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features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 et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fix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>
                <a:latin typeface="Source Sans Pro Light"/>
                <a:cs typeface="Source Sans Pro Light"/>
                <a:sym typeface="Source Sans Pro"/>
              </a:rPr>
              <a:t>OPEN SOURCE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sp>
        <p:nvSpPr>
          <p:cNvPr id="797" name="Google Shape;797;p39"/>
          <p:cNvSpPr txBox="1"/>
          <p:nvPr/>
        </p:nvSpPr>
        <p:spPr>
          <a:xfrm>
            <a:off x="719999" y="1254034"/>
            <a:ext cx="2820600" cy="293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Le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framework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Ts.ED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est un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framework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backend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Node.js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écrit en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TypeScript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et utilise les annotations pour déclarer des routes,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controleurs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services, etc…</a:t>
            </a: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PHILOSOPHIE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Inspiré de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Spring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et d’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Angular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. Fournit classes et décorateurs afin de simplifier le développement d’applications côté serveur.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FEATURES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Model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DI – 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Provider, Controller, </a:t>
            </a:r>
            <a:r>
              <a:rPr lang="fr-FR" sz="1050" dirty="0" err="1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Interceptors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etc…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Routing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Middlewares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Pipes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Authentication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Hooks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98" name="Google Shape;798;p39"/>
          <p:cNvSpPr txBox="1"/>
          <p:nvPr/>
        </p:nvSpPr>
        <p:spPr>
          <a:xfrm>
            <a:off x="7347675" y="2464930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44 Contributeurs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99" name="Google Shape;79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4051" y="1168010"/>
            <a:ext cx="454100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39"/>
          <p:cNvSpPr txBox="1"/>
          <p:nvPr/>
        </p:nvSpPr>
        <p:spPr>
          <a:xfrm>
            <a:off x="7477488" y="1612476"/>
            <a:ext cx="1087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0174D9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40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3704625" y="978971"/>
            <a:ext cx="1510500" cy="37500"/>
          </a:xfrm>
          <a:prstGeom prst="rect">
            <a:avLst/>
          </a:prstGeom>
          <a:solidFill>
            <a:srgbClr val="017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9"/>
          <p:cNvSpPr/>
          <p:nvPr/>
        </p:nvSpPr>
        <p:spPr>
          <a:xfrm>
            <a:off x="5479263" y="978971"/>
            <a:ext cx="1510500" cy="37500"/>
          </a:xfrm>
          <a:prstGeom prst="rect">
            <a:avLst/>
          </a:prstGeom>
          <a:solidFill>
            <a:srgbClr val="017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4" name="Google Shape;804;p39"/>
          <p:cNvSpPr/>
          <p:nvPr/>
        </p:nvSpPr>
        <p:spPr>
          <a:xfrm>
            <a:off x="7253913" y="978971"/>
            <a:ext cx="1510500" cy="37500"/>
          </a:xfrm>
          <a:prstGeom prst="rect">
            <a:avLst/>
          </a:prstGeom>
          <a:solidFill>
            <a:srgbClr val="017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98;p39">
            <a:extLst>
              <a:ext uri="{FF2B5EF4-FFF2-40B4-BE49-F238E27FC236}">
                <a16:creationId xmlns:a16="http://schemas.microsoft.com/office/drawing/2014/main" id="{382AE0A4-E5CB-9641-BBFB-0DDDACB85485}"/>
              </a:ext>
            </a:extLst>
          </p:cNvPr>
          <p:cNvSpPr txBox="1"/>
          <p:nvPr/>
        </p:nvSpPr>
        <p:spPr>
          <a:xfrm>
            <a:off x="7328415" y="345460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482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Releases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" name="Google Shape;798;p39">
            <a:extLst>
              <a:ext uri="{FF2B5EF4-FFF2-40B4-BE49-F238E27FC236}">
                <a16:creationId xmlns:a16="http://schemas.microsoft.com/office/drawing/2014/main" id="{D07C283F-D0C5-804C-8CFE-0F21AC0E7F6B}"/>
              </a:ext>
            </a:extLst>
          </p:cNvPr>
          <p:cNvSpPr txBox="1"/>
          <p:nvPr/>
        </p:nvSpPr>
        <p:spPr>
          <a:xfrm>
            <a:off x="7328415" y="408060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/>
              <a:t>~8000</a:t>
            </a:r>
            <a:endParaRPr lang="fr"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W</a:t>
            </a:r>
            <a:r>
              <a:rPr lang="fr" sz="12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eekly</a:t>
            </a: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fr" sz="12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downloads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" name="Google Shape;798;p39">
            <a:extLst>
              <a:ext uri="{FF2B5EF4-FFF2-40B4-BE49-F238E27FC236}">
                <a16:creationId xmlns:a16="http://schemas.microsoft.com/office/drawing/2014/main" id="{E7141024-4264-DD42-AB6F-9DFCBE336C78}"/>
              </a:ext>
            </a:extLst>
          </p:cNvPr>
          <p:cNvSpPr txBox="1"/>
          <p:nvPr/>
        </p:nvSpPr>
        <p:spPr>
          <a:xfrm>
            <a:off x="7347675" y="294651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8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Donateurs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3570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59"/>
          <p:cNvSpPr txBox="1">
            <a:spLocks noGrp="1"/>
          </p:cNvSpPr>
          <p:nvPr>
            <p:ph type="sldNum" idx="12"/>
          </p:nvPr>
        </p:nvSpPr>
        <p:spPr>
          <a:xfrm>
            <a:off x="8483698" y="4663203"/>
            <a:ext cx="6603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sp>
        <p:nvSpPr>
          <p:cNvPr id="1100" name="Google Shape;1100;p59"/>
          <p:cNvSpPr txBox="1"/>
          <p:nvPr/>
        </p:nvSpPr>
        <p:spPr>
          <a:xfrm>
            <a:off x="720000" y="526525"/>
            <a:ext cx="637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ORGANISATION DU PROJET ET </a:t>
            </a:r>
          </a:p>
          <a:p>
            <a:r>
              <a:rPr lang="fr-F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CYCLE DE DÉVELOPPEMENT</a:t>
            </a:r>
            <a:r>
              <a:rPr lang="fr" sz="2800" b="1" dirty="0">
                <a:solidFill>
                  <a:srgbClr val="0174D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1" name="Google Shape;1101;p59"/>
          <p:cNvSpPr txBox="1"/>
          <p:nvPr/>
        </p:nvSpPr>
        <p:spPr>
          <a:xfrm>
            <a:off x="720000" y="1367375"/>
            <a:ext cx="3009103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CONVENTIONS</a:t>
            </a:r>
          </a:p>
          <a:p>
            <a:pPr>
              <a:buClr>
                <a:schemeClr val="dk1"/>
              </a:buClr>
              <a:buSzPts val="1100"/>
            </a:pPr>
            <a:endParaRPr lang="fr-FR" sz="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Pas de cycle de release précis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Breaking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change ==  major version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Couverture de test élevée pour limiter les impacts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Documenter au maximum les concepts sur le site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endParaRPr lang="fr-FR" sz="10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OUTILLAGE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Yarn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workspace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Lerna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pour la gestion du projet en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monorepository</a:t>
            </a: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Gestion des versions avec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semantic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-release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Déploiement automatisé avec Travis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Utilisation de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Vuepress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pour la documentation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03" name="Google Shape;1103;p59"/>
          <p:cNvSpPr txBox="1"/>
          <p:nvPr/>
        </p:nvSpPr>
        <p:spPr>
          <a:xfrm rot="-5400000">
            <a:off x="-597019" y="3199492"/>
            <a:ext cx="1783148" cy="2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rgbClr val="0174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 DÉVELOPPEMENT</a:t>
            </a:r>
          </a:p>
        </p:txBody>
      </p:sp>
      <p:cxnSp>
        <p:nvCxnSpPr>
          <p:cNvPr id="1104" name="Google Shape;1104;p59"/>
          <p:cNvCxnSpPr/>
          <p:nvPr/>
        </p:nvCxnSpPr>
        <p:spPr>
          <a:xfrm>
            <a:off x="321025" y="4229575"/>
            <a:ext cx="0" cy="694800"/>
          </a:xfrm>
          <a:prstGeom prst="straightConnector1">
            <a:avLst/>
          </a:prstGeom>
          <a:noFill/>
          <a:ln w="9525" cap="flat" cmpd="sng">
            <a:solidFill>
              <a:srgbClr val="0174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FDE190B-8FFB-C041-8AD2-AD2754144B31}"/>
              </a:ext>
            </a:extLst>
          </p:cNvPr>
          <p:cNvCxnSpPr>
            <a:cxnSpLocks/>
          </p:cNvCxnSpPr>
          <p:nvPr/>
        </p:nvCxnSpPr>
        <p:spPr>
          <a:xfrm>
            <a:off x="4165775" y="2446428"/>
            <a:ext cx="4519062" cy="0"/>
          </a:xfrm>
          <a:prstGeom prst="line">
            <a:avLst/>
          </a:prstGeom>
          <a:ln w="38100">
            <a:solidFill>
              <a:srgbClr val="0174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B1414D10-FDA2-3844-A62B-65E71723B976}"/>
              </a:ext>
            </a:extLst>
          </p:cNvPr>
          <p:cNvSpPr/>
          <p:nvPr/>
        </p:nvSpPr>
        <p:spPr>
          <a:xfrm>
            <a:off x="4096937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85EC2D-33F7-514F-A4B0-30698B0F037D}"/>
              </a:ext>
            </a:extLst>
          </p:cNvPr>
          <p:cNvSpPr txBox="1"/>
          <p:nvPr/>
        </p:nvSpPr>
        <p:spPr>
          <a:xfrm>
            <a:off x="3757158" y="2600865"/>
            <a:ext cx="803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Juin 2016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29B2E5-E458-614D-A9FF-A0B8F0A3C9E2}"/>
              </a:ext>
            </a:extLst>
          </p:cNvPr>
          <p:cNvSpPr txBox="1"/>
          <p:nvPr/>
        </p:nvSpPr>
        <p:spPr>
          <a:xfrm>
            <a:off x="3991170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v0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DEB0D2A-3E6F-D746-B28E-9E27591EF7E4}"/>
              </a:ext>
            </a:extLst>
          </p:cNvPr>
          <p:cNvSpPr/>
          <p:nvPr/>
        </p:nvSpPr>
        <p:spPr>
          <a:xfrm>
            <a:off x="4915659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C8932B9-B2E8-7D4B-A6C1-C823F56BDE35}"/>
              </a:ext>
            </a:extLst>
          </p:cNvPr>
          <p:cNvSpPr txBox="1"/>
          <p:nvPr/>
        </p:nvSpPr>
        <p:spPr>
          <a:xfrm>
            <a:off x="4604379" y="2595784"/>
            <a:ext cx="76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 2016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5606CE4-6D27-E644-87E4-1ACF8DCAA36A}"/>
              </a:ext>
            </a:extLst>
          </p:cNvPr>
          <p:cNvSpPr txBox="1"/>
          <p:nvPr/>
        </p:nvSpPr>
        <p:spPr>
          <a:xfrm>
            <a:off x="4800748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29F2495-0229-EA41-BA17-4D0DDFD23C76}"/>
              </a:ext>
            </a:extLst>
          </p:cNvPr>
          <p:cNvSpPr/>
          <p:nvPr/>
        </p:nvSpPr>
        <p:spPr>
          <a:xfrm>
            <a:off x="5726150" y="2374567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BAD59A1-38FC-D243-A6C0-EB23DCDCC946}"/>
              </a:ext>
            </a:extLst>
          </p:cNvPr>
          <p:cNvSpPr txBox="1"/>
          <p:nvPr/>
        </p:nvSpPr>
        <p:spPr>
          <a:xfrm>
            <a:off x="5414870" y="2595784"/>
            <a:ext cx="824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Août 2017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E6A20A-BD90-0840-A196-096205749F8D}"/>
              </a:ext>
            </a:extLst>
          </p:cNvPr>
          <p:cNvSpPr txBox="1"/>
          <p:nvPr/>
        </p:nvSpPr>
        <p:spPr>
          <a:xfrm>
            <a:off x="5611239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v2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7AF243D-8FE5-954B-AE65-5B9DDCBA7200}"/>
              </a:ext>
            </a:extLst>
          </p:cNvPr>
          <p:cNvSpPr/>
          <p:nvPr/>
        </p:nvSpPr>
        <p:spPr>
          <a:xfrm>
            <a:off x="6523001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2A569F0-301C-D141-B72B-400994440AF9}"/>
              </a:ext>
            </a:extLst>
          </p:cNvPr>
          <p:cNvSpPr txBox="1"/>
          <p:nvPr/>
        </p:nvSpPr>
        <p:spPr>
          <a:xfrm>
            <a:off x="6211721" y="2595784"/>
            <a:ext cx="764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Déc 2017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3DBEF55-7CF6-6246-A9F1-790C4ED67D5B}"/>
              </a:ext>
            </a:extLst>
          </p:cNvPr>
          <p:cNvSpPr txBox="1"/>
          <p:nvPr/>
        </p:nvSpPr>
        <p:spPr>
          <a:xfrm>
            <a:off x="6408090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v3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834B6E1-8A03-6E4D-B40B-E4EB9107A555}"/>
              </a:ext>
            </a:extLst>
          </p:cNvPr>
          <p:cNvSpPr/>
          <p:nvPr/>
        </p:nvSpPr>
        <p:spPr>
          <a:xfrm>
            <a:off x="7381986" y="2371102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4689263-85A6-BF46-87BE-F37FE80B2CC2}"/>
              </a:ext>
            </a:extLst>
          </p:cNvPr>
          <p:cNvSpPr txBox="1"/>
          <p:nvPr/>
        </p:nvSpPr>
        <p:spPr>
          <a:xfrm>
            <a:off x="7070706" y="2592319"/>
            <a:ext cx="747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Fév</a:t>
            </a:r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2018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290C98D-2516-5040-AE34-91343AFAAD9E}"/>
              </a:ext>
            </a:extLst>
          </p:cNvPr>
          <p:cNvSpPr txBox="1"/>
          <p:nvPr/>
        </p:nvSpPr>
        <p:spPr>
          <a:xfrm>
            <a:off x="7267075" y="1986107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A83B230-35BD-3F4A-8AA6-89BB972CC814}"/>
              </a:ext>
            </a:extLst>
          </p:cNvPr>
          <p:cNvSpPr/>
          <p:nvPr/>
        </p:nvSpPr>
        <p:spPr>
          <a:xfrm>
            <a:off x="8231164" y="2374567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42A3DEB-5BE3-BE46-858E-CEE6F72B6412}"/>
              </a:ext>
            </a:extLst>
          </p:cNvPr>
          <p:cNvSpPr txBox="1"/>
          <p:nvPr/>
        </p:nvSpPr>
        <p:spPr>
          <a:xfrm>
            <a:off x="7919884" y="2595784"/>
            <a:ext cx="764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Déc 2018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2FA8328-9A9F-C545-BD47-29BD8ACA49ED}"/>
              </a:ext>
            </a:extLst>
          </p:cNvPr>
          <p:cNvSpPr txBox="1"/>
          <p:nvPr/>
        </p:nvSpPr>
        <p:spPr>
          <a:xfrm>
            <a:off x="8116253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v5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C11DF05-8B3E-9D47-92AC-B2E451D6514F}"/>
              </a:ext>
            </a:extLst>
          </p:cNvPr>
          <p:cNvSpPr txBox="1"/>
          <p:nvPr/>
        </p:nvSpPr>
        <p:spPr>
          <a:xfrm>
            <a:off x="1475775" y="4201680"/>
            <a:ext cx="6503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besoin </a:t>
            </a:r>
            <a:r>
              <a:rPr lang="fr-FR" dirty="0">
                <a:solidFill>
                  <a:srgbClr val="0174D9"/>
                </a:solidFill>
              </a:rPr>
              <a:t>&gt;</a:t>
            </a:r>
            <a:r>
              <a:rPr lang="fr-FR" dirty="0"/>
              <a:t> Discussions </a:t>
            </a:r>
            <a:r>
              <a:rPr lang="fr-FR" dirty="0">
                <a:solidFill>
                  <a:srgbClr val="0174D9"/>
                </a:solidFill>
              </a:rPr>
              <a:t>&gt;</a:t>
            </a:r>
            <a:r>
              <a:rPr lang="fr-FR" dirty="0"/>
              <a:t> Développement et tests </a:t>
            </a:r>
            <a:r>
              <a:rPr lang="fr-FR" dirty="0">
                <a:solidFill>
                  <a:srgbClr val="0174D9"/>
                </a:solidFill>
              </a:rPr>
              <a:t>&gt;</a:t>
            </a:r>
            <a:r>
              <a:rPr lang="fr-FR" dirty="0"/>
              <a:t> Documentation </a:t>
            </a:r>
            <a:r>
              <a:rPr lang="fr-FR" dirty="0">
                <a:solidFill>
                  <a:srgbClr val="0174D9"/>
                </a:solidFill>
              </a:rPr>
              <a:t>&gt;</a:t>
            </a:r>
            <a:r>
              <a:rPr lang="fr-FR" dirty="0"/>
              <a:t> Release</a:t>
            </a:r>
          </a:p>
        </p:txBody>
      </p:sp>
    </p:spTree>
    <p:extLst>
      <p:ext uri="{BB962C8B-B14F-4D97-AF65-F5344CB8AC3E}">
        <p14:creationId xmlns:p14="http://schemas.microsoft.com/office/powerpoint/2010/main" val="53123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59"/>
          <p:cNvSpPr txBox="1">
            <a:spLocks noGrp="1"/>
          </p:cNvSpPr>
          <p:nvPr>
            <p:ph type="sldNum" idx="12"/>
          </p:nvPr>
        </p:nvSpPr>
        <p:spPr>
          <a:xfrm>
            <a:off x="8483698" y="4663203"/>
            <a:ext cx="6603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1100" name="Google Shape;1100;p59"/>
          <p:cNvSpPr txBox="1"/>
          <p:nvPr/>
        </p:nvSpPr>
        <p:spPr>
          <a:xfrm>
            <a:off x="720000" y="526525"/>
            <a:ext cx="637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LES DÉCORATEURS</a:t>
            </a:r>
            <a:endParaRPr sz="28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3" name="Google Shape;1103;p59"/>
          <p:cNvSpPr txBox="1"/>
          <p:nvPr/>
        </p:nvSpPr>
        <p:spPr>
          <a:xfrm rot="-5400000">
            <a:off x="-592955" y="3199492"/>
            <a:ext cx="1783148" cy="2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rgbClr val="0174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 PRINCIPE</a:t>
            </a:r>
          </a:p>
        </p:txBody>
      </p:sp>
      <p:cxnSp>
        <p:nvCxnSpPr>
          <p:cNvPr id="1104" name="Google Shape;1104;p59"/>
          <p:cNvCxnSpPr/>
          <p:nvPr/>
        </p:nvCxnSpPr>
        <p:spPr>
          <a:xfrm>
            <a:off x="321025" y="4229575"/>
            <a:ext cx="0" cy="694800"/>
          </a:xfrm>
          <a:prstGeom prst="straightConnector1">
            <a:avLst/>
          </a:prstGeom>
          <a:noFill/>
          <a:ln w="9525" cap="flat" cmpd="sng">
            <a:solidFill>
              <a:srgbClr val="0174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101;p59">
            <a:extLst>
              <a:ext uri="{FF2B5EF4-FFF2-40B4-BE49-F238E27FC236}">
                <a16:creationId xmlns:a16="http://schemas.microsoft.com/office/drawing/2014/main" id="{BDBAC121-15BE-1549-95F1-D7F86B495F48}"/>
              </a:ext>
            </a:extLst>
          </p:cNvPr>
          <p:cNvSpPr txBox="1"/>
          <p:nvPr/>
        </p:nvSpPr>
        <p:spPr>
          <a:xfrm>
            <a:off x="720000" y="1367375"/>
            <a:ext cx="3009103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Standard proposé par </a:t>
            </a:r>
            <a:r>
              <a:rPr lang="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Yehuda</a:t>
            </a: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Katz.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Processus de normalisation Stage 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github.com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/tc39/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proposal-decorators</a:t>
            </a: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PRINCIPES</a:t>
            </a:r>
          </a:p>
          <a:p>
            <a:pPr>
              <a:buClr>
                <a:schemeClr val="dk1"/>
              </a:buClr>
              <a:buSzPts val="1100"/>
            </a:pPr>
            <a:endParaRPr lang="fr-FR" sz="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Ajouter des métadonnées à une classe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Modifier des classes, méthodes, propriétés ou paramètres</a:t>
            </a:r>
          </a:p>
          <a:p>
            <a:pPr lvl="1">
              <a:buClr>
                <a:schemeClr val="dk1"/>
              </a:buClr>
              <a:buSzPts val="1100"/>
            </a:pP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Source Sans Pro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fr-FR" sz="1050" b="1" dirty="0">
                <a:latin typeface="Montserrat"/>
                <a:ea typeface="Montserrat"/>
                <a:cs typeface="Montserrat"/>
                <a:sym typeface="Montserrat"/>
              </a:rPr>
              <a:t>LES TYPES</a:t>
            </a: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sym typeface="Source Sans Pro"/>
              </a:rPr>
              <a:t> 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ClassDecorator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MethodDecorator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PropertyDecorator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ParamDecorator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C2916E8-E638-1242-BC06-6D742FFD6BDC}"/>
              </a:ext>
            </a:extLst>
          </p:cNvPr>
          <p:cNvSpPr txBox="1"/>
          <p:nvPr/>
        </p:nvSpPr>
        <p:spPr>
          <a:xfrm>
            <a:off x="4461864" y="1230154"/>
            <a:ext cx="42697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@log</a:t>
            </a:r>
          </a:p>
          <a:p>
            <a:r>
              <a:rPr lang="fr-FR" sz="11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Person {</a:t>
            </a:r>
          </a:p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version </a:t>
            </a:r>
            <a:r>
              <a:rPr lang="fr-FR" sz="11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ECMAScript</a:t>
            </a:r>
            <a:endParaRPr lang="fr-FR" sz="1100" dirty="0">
              <a:solidFill>
                <a:schemeClr val="bg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decorator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@log {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1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@wrap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(f =&gt; {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f.name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wrappred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(...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fr-FR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.log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fr-FR" sz="11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${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args.join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)}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fr-FR" sz="11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, ...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fr-FR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.log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ending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wrapped</a:t>
            </a:r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})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28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3788797" y="594736"/>
            <a:ext cx="2820600" cy="75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@TSED/CLI</a:t>
            </a:r>
            <a:r>
              <a:rPr lang="fr" sz="2800" b="1" dirty="0">
                <a:solidFill>
                  <a:srgbClr val="0174D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604175E-FE4A-2C4E-9DD5-2EB737761F45}"/>
              </a:ext>
            </a:extLst>
          </p:cNvPr>
          <p:cNvGrpSpPr/>
          <p:nvPr/>
        </p:nvGrpSpPr>
        <p:grpSpPr>
          <a:xfrm>
            <a:off x="3788797" y="1670188"/>
            <a:ext cx="2468317" cy="2980187"/>
            <a:chOff x="3704625" y="968969"/>
            <a:chExt cx="1510500" cy="3713400"/>
          </a:xfrm>
          <a:effectLst>
            <a:outerShdw blurRad="139700" dist="635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784" name="Google Shape;784;p39"/>
            <p:cNvSpPr/>
            <p:nvPr/>
          </p:nvSpPr>
          <p:spPr>
            <a:xfrm>
              <a:off x="3704625" y="968969"/>
              <a:ext cx="1510500" cy="371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/>
                <a:t> </a:t>
              </a:r>
              <a:endParaRPr dirty="0"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704625" y="978971"/>
              <a:ext cx="1510500" cy="37500"/>
            </a:xfrm>
            <a:prstGeom prst="rect">
              <a:avLst/>
            </a:prstGeom>
            <a:solidFill>
              <a:srgbClr val="017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797;p39">
            <a:extLst>
              <a:ext uri="{FF2B5EF4-FFF2-40B4-BE49-F238E27FC236}">
                <a16:creationId xmlns:a16="http://schemas.microsoft.com/office/drawing/2014/main" id="{05411D34-382F-8D4D-BC34-3CC9F9A58811}"/>
              </a:ext>
            </a:extLst>
          </p:cNvPr>
          <p:cNvSpPr txBox="1"/>
          <p:nvPr/>
        </p:nvSpPr>
        <p:spPr>
          <a:xfrm>
            <a:off x="3788797" y="2495679"/>
            <a:ext cx="2468317" cy="175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GÉNÉRATION D’UN PROJET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Choix des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features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DATABASE: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TypeORM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Mongoose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GraphQL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Passport.js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Socket.io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Swagger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Testing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Jest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Mocha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Linter: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Eslint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TsLint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Prettier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BF5267-0829-884E-8CB3-DF1A7B691B77}"/>
              </a:ext>
            </a:extLst>
          </p:cNvPr>
          <p:cNvSpPr txBox="1"/>
          <p:nvPr/>
        </p:nvSpPr>
        <p:spPr>
          <a:xfrm>
            <a:off x="3788797" y="1972459"/>
            <a:ext cx="2468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0174D9"/>
                </a:solidFill>
                <a:latin typeface="Montserrat"/>
                <a:sym typeface="Source Sans Pro Light"/>
              </a:rPr>
              <a:t>tsed</a:t>
            </a:r>
            <a:r>
              <a:rPr lang="fr-FR" b="1" dirty="0">
                <a:solidFill>
                  <a:srgbClr val="0174D9"/>
                </a:solidFill>
                <a:latin typeface="Montserrat"/>
                <a:sym typeface="Source Sans Pro Light"/>
              </a:rPr>
              <a:t> </a:t>
            </a:r>
            <a:r>
              <a:rPr lang="fr-FR" b="1" dirty="0" err="1">
                <a:solidFill>
                  <a:srgbClr val="0174D9"/>
                </a:solidFill>
                <a:latin typeface="Montserrat"/>
                <a:sym typeface="Source Sans Pro Light"/>
              </a:rPr>
              <a:t>init</a:t>
            </a:r>
            <a:r>
              <a:rPr lang="fr-FR" b="1" dirty="0">
                <a:solidFill>
                  <a:srgbClr val="0174D9"/>
                </a:solidFill>
                <a:latin typeface="Montserrat"/>
                <a:sym typeface="Source Sans Pro Light"/>
              </a:rPr>
              <a:t> .</a:t>
            </a:r>
          </a:p>
          <a:p>
            <a:pPr algn="ctr"/>
            <a:endParaRPr lang="fr-FR" dirty="0">
              <a:solidFill>
                <a:srgbClr val="0174D9"/>
              </a:solidFill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606784F5-A791-DB4B-B3E3-76AA61377529}"/>
              </a:ext>
            </a:extLst>
          </p:cNvPr>
          <p:cNvGrpSpPr/>
          <p:nvPr/>
        </p:nvGrpSpPr>
        <p:grpSpPr>
          <a:xfrm>
            <a:off x="6413309" y="1670189"/>
            <a:ext cx="2305523" cy="2980186"/>
            <a:chOff x="3704625" y="968969"/>
            <a:chExt cx="1510500" cy="3713400"/>
          </a:xfrm>
          <a:effectLst>
            <a:outerShdw blurRad="139700" dist="635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45" name="Google Shape;784;p39">
              <a:extLst>
                <a:ext uri="{FF2B5EF4-FFF2-40B4-BE49-F238E27FC236}">
                  <a16:creationId xmlns:a16="http://schemas.microsoft.com/office/drawing/2014/main" id="{3A9ED978-ECB7-E943-BE8B-D4F82188F5A4}"/>
                </a:ext>
              </a:extLst>
            </p:cNvPr>
            <p:cNvSpPr/>
            <p:nvPr/>
          </p:nvSpPr>
          <p:spPr>
            <a:xfrm>
              <a:off x="3704625" y="968969"/>
              <a:ext cx="1510500" cy="371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/>
                <a:t> </a:t>
              </a:r>
              <a:endParaRPr dirty="0"/>
            </a:p>
          </p:txBody>
        </p:sp>
        <p:sp>
          <p:nvSpPr>
            <p:cNvPr id="46" name="Google Shape;802;p39">
              <a:extLst>
                <a:ext uri="{FF2B5EF4-FFF2-40B4-BE49-F238E27FC236}">
                  <a16:creationId xmlns:a16="http://schemas.microsoft.com/office/drawing/2014/main" id="{B22F04DD-8070-9842-92A9-7A6694F5C506}"/>
                </a:ext>
              </a:extLst>
            </p:cNvPr>
            <p:cNvSpPr/>
            <p:nvPr/>
          </p:nvSpPr>
          <p:spPr>
            <a:xfrm>
              <a:off x="3704625" y="978971"/>
              <a:ext cx="1510500" cy="37500"/>
            </a:xfrm>
            <a:prstGeom prst="rect">
              <a:avLst/>
            </a:prstGeom>
            <a:solidFill>
              <a:srgbClr val="017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797;p39">
            <a:extLst>
              <a:ext uri="{FF2B5EF4-FFF2-40B4-BE49-F238E27FC236}">
                <a16:creationId xmlns:a16="http://schemas.microsoft.com/office/drawing/2014/main" id="{612A9987-9FED-C448-AAE0-5324A03257ED}"/>
              </a:ext>
            </a:extLst>
          </p:cNvPr>
          <p:cNvSpPr txBox="1"/>
          <p:nvPr/>
        </p:nvSpPr>
        <p:spPr>
          <a:xfrm>
            <a:off x="6413309" y="2495679"/>
            <a:ext cx="2305522" cy="175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GÉNÉRATION D’UN FICHIER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Choix du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template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Provider, Controller, Pipes, …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 Class, Method, …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Ts.ED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Server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2CF864D-777A-094E-AD6C-FE0BD27AF924}"/>
              </a:ext>
            </a:extLst>
          </p:cNvPr>
          <p:cNvSpPr txBox="1"/>
          <p:nvPr/>
        </p:nvSpPr>
        <p:spPr>
          <a:xfrm>
            <a:off x="6413308" y="1972459"/>
            <a:ext cx="230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0174D9"/>
                </a:solidFill>
                <a:latin typeface="Montserrat"/>
                <a:sym typeface="Source Sans Pro Light"/>
              </a:rPr>
              <a:t>tsed</a:t>
            </a:r>
            <a:r>
              <a:rPr lang="fr-FR" b="1" dirty="0">
                <a:solidFill>
                  <a:srgbClr val="0174D9"/>
                </a:solidFill>
                <a:latin typeface="Montserrat"/>
                <a:sym typeface="Source Sans Pro Light"/>
              </a:rPr>
              <a:t> </a:t>
            </a:r>
            <a:r>
              <a:rPr lang="fr-FR" b="1" dirty="0" err="1">
                <a:solidFill>
                  <a:srgbClr val="0174D9"/>
                </a:solidFill>
                <a:latin typeface="Montserrat"/>
                <a:sym typeface="Source Sans Pro Light"/>
              </a:rPr>
              <a:t>generate</a:t>
            </a:r>
            <a:endParaRPr lang="fr-FR" b="1" dirty="0">
              <a:solidFill>
                <a:srgbClr val="0174D9"/>
              </a:solidFill>
              <a:latin typeface="Montserrat"/>
              <a:sym typeface="Source Sans Pro Light"/>
            </a:endParaRPr>
          </a:p>
          <a:p>
            <a:pPr algn="ctr"/>
            <a:endParaRPr lang="fr-FR" dirty="0">
              <a:solidFill>
                <a:srgbClr val="0174D9"/>
              </a:solidFill>
            </a:endParaRPr>
          </a:p>
        </p:txBody>
      </p:sp>
      <p:pic>
        <p:nvPicPr>
          <p:cNvPr id="15" name="Image 14" descr="Une image contenant horloge, nid d’abeille&#10;&#10;Description générée automatiquement">
            <a:extLst>
              <a:ext uri="{FF2B5EF4-FFF2-40B4-BE49-F238E27FC236}">
                <a16:creationId xmlns:a16="http://schemas.microsoft.com/office/drawing/2014/main" id="{7CD64918-F687-8A42-B8D0-2C7E810D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558" y="643"/>
            <a:ext cx="2965269" cy="5143500"/>
          </a:xfrm>
          <a:prstGeom prst="rect">
            <a:avLst/>
          </a:prstGeom>
        </p:spPr>
      </p:pic>
      <p:pic>
        <p:nvPicPr>
          <p:cNvPr id="21" name="Image 20" descr="Une image contenant capture d’écran, dessin&#10;&#10;Description générée automatiquement">
            <a:extLst>
              <a:ext uri="{FF2B5EF4-FFF2-40B4-BE49-F238E27FC236}">
                <a16:creationId xmlns:a16="http://schemas.microsoft.com/office/drawing/2014/main" id="{76DD738F-1D00-F040-8EDD-C31C4C7B7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91" y="1856518"/>
            <a:ext cx="2691202" cy="1278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48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54"/>
          <p:cNvPicPr preferRelativeResize="0"/>
          <p:nvPr/>
        </p:nvPicPr>
        <p:blipFill rotWithShape="1">
          <a:blip r:embed="rId3">
            <a:alphaModFix/>
          </a:blip>
          <a:srcRect t="-71" r="1826" b="10329"/>
          <a:stretch/>
        </p:blipFill>
        <p:spPr>
          <a:xfrm>
            <a:off x="720000" y="0"/>
            <a:ext cx="842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4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1046" name="Google Shape;1046;p54"/>
          <p:cNvSpPr txBox="1"/>
          <p:nvPr/>
        </p:nvSpPr>
        <p:spPr>
          <a:xfrm>
            <a:off x="1236450" y="2016150"/>
            <a:ext cx="7745400" cy="572700"/>
          </a:xfrm>
          <a:prstGeom prst="rect">
            <a:avLst/>
          </a:prstGeom>
          <a:noFill/>
          <a:ln>
            <a:noFill/>
          </a:ln>
          <a:effectLst>
            <a:outerShdw blurRad="157163" dist="28575" dir="9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7" name="Google Shape;1047;p54"/>
          <p:cNvSpPr txBox="1"/>
          <p:nvPr/>
        </p:nvSpPr>
        <p:spPr>
          <a:xfrm>
            <a:off x="1236450" y="2588850"/>
            <a:ext cx="7745400" cy="572700"/>
          </a:xfrm>
          <a:prstGeom prst="rect">
            <a:avLst/>
          </a:prstGeom>
          <a:noFill/>
          <a:ln>
            <a:noFill/>
          </a:ln>
          <a:effectLst>
            <a:outerShdw blurRad="157163" dist="28575" dir="9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Ressource: https://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github.com</a:t>
            </a:r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TypedProject</a:t>
            </a:r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meetup-tsed-artips</a:t>
            </a:r>
            <a:endParaRPr sz="16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4079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9"/>
          <p:cNvSpPr/>
          <p:nvPr/>
        </p:nvSpPr>
        <p:spPr>
          <a:xfrm>
            <a:off x="3704625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719999" y="515425"/>
            <a:ext cx="2820600" cy="1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ROADMAP V6</a:t>
            </a:r>
            <a:r>
              <a:rPr lang="fr" sz="2800" b="1" dirty="0">
                <a:solidFill>
                  <a:srgbClr val="0174D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39"/>
          <p:cNvSpPr txBox="1"/>
          <p:nvPr/>
        </p:nvSpPr>
        <p:spPr>
          <a:xfrm>
            <a:off x="3752236" y="1855304"/>
            <a:ext cx="14010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err="1">
                <a:solidFill>
                  <a:srgbClr val="0174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Plaftorm</a:t>
            </a:r>
            <a:r>
              <a:rPr lang="fr" sz="1200" b="1" dirty="0">
                <a:solidFill>
                  <a:srgbClr val="0174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API</a:t>
            </a:r>
            <a:endParaRPr sz="1200" b="1" dirty="0">
              <a:solidFill>
                <a:srgbClr val="0174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5" name="Google Shape;795;p39"/>
          <p:cNvSpPr txBox="1"/>
          <p:nvPr/>
        </p:nvSpPr>
        <p:spPr>
          <a:xfrm>
            <a:off x="3704612" y="2304460"/>
            <a:ext cx="1510500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API flexible et ouverte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Possibilité de créer sa propre plateforme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Koa.js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/ </a:t>
            </a: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Fastify.js</a:t>
            </a:r>
            <a:endParaRPr lang="fr-FR" b="1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b="1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sp>
        <p:nvSpPr>
          <p:cNvPr id="797" name="Google Shape;797;p39"/>
          <p:cNvSpPr txBox="1"/>
          <p:nvPr/>
        </p:nvSpPr>
        <p:spPr>
          <a:xfrm>
            <a:off x="719999" y="1432561"/>
            <a:ext cx="2820600" cy="246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200" b="1" dirty="0">
                <a:latin typeface="Montserrat"/>
                <a:ea typeface="Montserrat"/>
                <a:cs typeface="Montserrat"/>
                <a:sym typeface="Montserrat"/>
              </a:rPr>
              <a:t>BREAKING CHANGES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Suppression des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features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dépréciées: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Filters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API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ServerLoader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Authenticathed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remplacé par 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UseAuth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Plus de validation au niveau du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ConverterService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Suppression des packages: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testing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servestatic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multipartfiles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(?)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-express-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(module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npm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3704625" y="978971"/>
            <a:ext cx="1510500" cy="37500"/>
          </a:xfrm>
          <a:prstGeom prst="rect">
            <a:avLst/>
          </a:prstGeom>
          <a:solidFill>
            <a:srgbClr val="017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499;p29">
            <a:extLst>
              <a:ext uri="{FF2B5EF4-FFF2-40B4-BE49-F238E27FC236}">
                <a16:creationId xmlns:a16="http://schemas.microsoft.com/office/drawing/2014/main" id="{9A03FB7D-182E-F941-A297-EDF3244707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590" y="1237031"/>
            <a:ext cx="324292" cy="32429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784;p39">
            <a:extLst>
              <a:ext uri="{FF2B5EF4-FFF2-40B4-BE49-F238E27FC236}">
                <a16:creationId xmlns:a16="http://schemas.microsoft.com/office/drawing/2014/main" id="{F757D198-3DED-5041-816F-8FED8A644F04}"/>
              </a:ext>
            </a:extLst>
          </p:cNvPr>
          <p:cNvSpPr/>
          <p:nvPr/>
        </p:nvSpPr>
        <p:spPr>
          <a:xfrm>
            <a:off x="5379125" y="968093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8" name="Google Shape;789;p39">
            <a:extLst>
              <a:ext uri="{FF2B5EF4-FFF2-40B4-BE49-F238E27FC236}">
                <a16:creationId xmlns:a16="http://schemas.microsoft.com/office/drawing/2014/main" id="{D850E501-EADB-744E-B879-77932FE1BE0A}"/>
              </a:ext>
            </a:extLst>
          </p:cNvPr>
          <p:cNvSpPr txBox="1"/>
          <p:nvPr/>
        </p:nvSpPr>
        <p:spPr>
          <a:xfrm>
            <a:off x="5426736" y="1854428"/>
            <a:ext cx="14010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err="1">
                <a:solidFill>
                  <a:srgbClr val="0174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JsonSchema</a:t>
            </a:r>
            <a:endParaRPr sz="1200" b="1" dirty="0">
              <a:solidFill>
                <a:srgbClr val="0174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" name="Google Shape;802;p39">
            <a:extLst>
              <a:ext uri="{FF2B5EF4-FFF2-40B4-BE49-F238E27FC236}">
                <a16:creationId xmlns:a16="http://schemas.microsoft.com/office/drawing/2014/main" id="{8F87565B-042C-9B46-9401-47AA8979DF0C}"/>
              </a:ext>
            </a:extLst>
          </p:cNvPr>
          <p:cNvSpPr/>
          <p:nvPr/>
        </p:nvSpPr>
        <p:spPr>
          <a:xfrm>
            <a:off x="5379125" y="978095"/>
            <a:ext cx="1510500" cy="37500"/>
          </a:xfrm>
          <a:prstGeom prst="rect">
            <a:avLst/>
          </a:prstGeom>
          <a:solidFill>
            <a:srgbClr val="017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795;p39">
            <a:extLst>
              <a:ext uri="{FF2B5EF4-FFF2-40B4-BE49-F238E27FC236}">
                <a16:creationId xmlns:a16="http://schemas.microsoft.com/office/drawing/2014/main" id="{9F20E3CE-24B2-8C46-8624-1C1EDA9D7DA4}"/>
              </a:ext>
            </a:extLst>
          </p:cNvPr>
          <p:cNvSpPr txBox="1"/>
          <p:nvPr/>
        </p:nvSpPr>
        <p:spPr>
          <a:xfrm>
            <a:off x="5398743" y="2323881"/>
            <a:ext cx="1510500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Nouvelle API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Ajout de décorateurs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Décorateurs chainés</a:t>
            </a:r>
            <a:r>
              <a:rPr lang="fr-FR" sz="10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2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36" name="Google Shape;426;p28">
            <a:extLst>
              <a:ext uri="{FF2B5EF4-FFF2-40B4-BE49-F238E27FC236}">
                <a16:creationId xmlns:a16="http://schemas.microsoft.com/office/drawing/2014/main" id="{7C977439-E06A-E34D-AE9A-EE6D5AEC9C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918" y="1265477"/>
            <a:ext cx="278150" cy="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784;p39">
            <a:extLst>
              <a:ext uri="{FF2B5EF4-FFF2-40B4-BE49-F238E27FC236}">
                <a16:creationId xmlns:a16="http://schemas.microsoft.com/office/drawing/2014/main" id="{A80987B6-7341-2D4B-9FC3-45AC51CCB4BA}"/>
              </a:ext>
            </a:extLst>
          </p:cNvPr>
          <p:cNvSpPr/>
          <p:nvPr/>
        </p:nvSpPr>
        <p:spPr>
          <a:xfrm>
            <a:off x="7053625" y="968093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38" name="Google Shape;789;p39">
            <a:extLst>
              <a:ext uri="{FF2B5EF4-FFF2-40B4-BE49-F238E27FC236}">
                <a16:creationId xmlns:a16="http://schemas.microsoft.com/office/drawing/2014/main" id="{70F120B1-352C-4441-91DB-B5F236277557}"/>
              </a:ext>
            </a:extLst>
          </p:cNvPr>
          <p:cNvSpPr txBox="1"/>
          <p:nvPr/>
        </p:nvSpPr>
        <p:spPr>
          <a:xfrm>
            <a:off x="7101236" y="1854428"/>
            <a:ext cx="14010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err="1">
                <a:solidFill>
                  <a:srgbClr val="0174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OpenSpec</a:t>
            </a:r>
            <a:endParaRPr sz="1200" b="1" dirty="0">
              <a:solidFill>
                <a:srgbClr val="0174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" name="Google Shape;802;p39">
            <a:extLst>
              <a:ext uri="{FF2B5EF4-FFF2-40B4-BE49-F238E27FC236}">
                <a16:creationId xmlns:a16="http://schemas.microsoft.com/office/drawing/2014/main" id="{5F5E02E6-6DC5-7247-8CBA-EDA29E22076C}"/>
              </a:ext>
            </a:extLst>
          </p:cNvPr>
          <p:cNvSpPr/>
          <p:nvPr/>
        </p:nvSpPr>
        <p:spPr>
          <a:xfrm>
            <a:off x="7053625" y="978095"/>
            <a:ext cx="1510500" cy="37500"/>
          </a:xfrm>
          <a:prstGeom prst="rect">
            <a:avLst/>
          </a:prstGeom>
          <a:solidFill>
            <a:srgbClr val="017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795;p39">
            <a:extLst>
              <a:ext uri="{FF2B5EF4-FFF2-40B4-BE49-F238E27FC236}">
                <a16:creationId xmlns:a16="http://schemas.microsoft.com/office/drawing/2014/main" id="{C1944DBA-B7E7-0F45-8748-419F402B5F46}"/>
              </a:ext>
            </a:extLst>
          </p:cNvPr>
          <p:cNvSpPr txBox="1"/>
          <p:nvPr/>
        </p:nvSpPr>
        <p:spPr>
          <a:xfrm>
            <a:off x="7101235" y="2323881"/>
            <a:ext cx="1401001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API intégré au niveau CORE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Swagger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2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OpenSpec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3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42" name="Google Shape;364;p28">
            <a:extLst>
              <a:ext uri="{FF2B5EF4-FFF2-40B4-BE49-F238E27FC236}">
                <a16:creationId xmlns:a16="http://schemas.microsoft.com/office/drawing/2014/main" id="{46D4D201-F2BE-614B-B81F-7EDF61BA00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9800" y="1260102"/>
            <a:ext cx="278150" cy="278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09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54"/>
          <p:cNvPicPr preferRelativeResize="0"/>
          <p:nvPr/>
        </p:nvPicPr>
        <p:blipFill rotWithShape="1">
          <a:blip r:embed="rId3">
            <a:alphaModFix/>
          </a:blip>
          <a:srcRect t="-71" r="1826" b="10329"/>
          <a:stretch/>
        </p:blipFill>
        <p:spPr>
          <a:xfrm>
            <a:off x="720000" y="0"/>
            <a:ext cx="842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4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1046" name="Google Shape;1046;p54"/>
          <p:cNvSpPr txBox="1"/>
          <p:nvPr/>
        </p:nvSpPr>
        <p:spPr>
          <a:xfrm>
            <a:off x="1236450" y="2016150"/>
            <a:ext cx="7745400" cy="572700"/>
          </a:xfrm>
          <a:prstGeom prst="rect">
            <a:avLst/>
          </a:prstGeom>
          <a:noFill/>
          <a:ln>
            <a:noFill/>
          </a:ln>
          <a:effectLst>
            <a:outerShdw blurRad="157163" dist="28575" dir="9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RETOUR D’EXPERIENCE</a:t>
            </a:r>
            <a:r>
              <a:rPr lang="fr" sz="3600" b="1" dirty="0">
                <a:solidFill>
                  <a:srgbClr val="0174D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6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7" name="Google Shape;1047;p54"/>
          <p:cNvSpPr txBox="1"/>
          <p:nvPr/>
        </p:nvSpPr>
        <p:spPr>
          <a:xfrm>
            <a:off x="1236450" y="2588850"/>
            <a:ext cx="7745400" cy="572700"/>
          </a:xfrm>
          <a:prstGeom prst="rect">
            <a:avLst/>
          </a:prstGeom>
          <a:noFill/>
          <a:ln>
            <a:noFill/>
          </a:ln>
          <a:effectLst>
            <a:outerShdw blurRad="157163" dist="28575" dir="9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061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150;p63">
            <a:extLst>
              <a:ext uri="{FF2B5EF4-FFF2-40B4-BE49-F238E27FC236}">
                <a16:creationId xmlns:a16="http://schemas.microsoft.com/office/drawing/2014/main" id="{94C44576-180C-0842-93A4-149EC3B49787}"/>
              </a:ext>
            </a:extLst>
          </p:cNvPr>
          <p:cNvPicPr preferRelativeResize="0"/>
          <p:nvPr/>
        </p:nvPicPr>
        <p:blipFill rotWithShape="1">
          <a:blip r:embed="rId3">
            <a:alphaModFix amt="50000"/>
          </a:blip>
          <a:srcRect l="5229" t="44260" r="9468" b="13429"/>
          <a:stretch/>
        </p:blipFill>
        <p:spPr>
          <a:xfrm>
            <a:off x="0" y="0"/>
            <a:ext cx="9144003" cy="34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2"/>
          <p:cNvSpPr txBox="1"/>
          <p:nvPr/>
        </p:nvSpPr>
        <p:spPr>
          <a:xfrm>
            <a:off x="1236450" y="1711350"/>
            <a:ext cx="774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MERCI</a:t>
            </a:r>
            <a:r>
              <a:rPr lang="fr" sz="3600" b="1" dirty="0">
                <a:solidFill>
                  <a:srgbClr val="0174D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6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62"/>
          <p:cNvSpPr txBox="1"/>
          <p:nvPr/>
        </p:nvSpPr>
        <p:spPr>
          <a:xfrm>
            <a:off x="1236450" y="2284050"/>
            <a:ext cx="774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7" name="Google Shape;1137;p62"/>
          <p:cNvSpPr/>
          <p:nvPr/>
        </p:nvSpPr>
        <p:spPr>
          <a:xfrm>
            <a:off x="2928827" y="3685311"/>
            <a:ext cx="3484800" cy="10854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2"/>
          <p:cNvSpPr txBox="1"/>
          <p:nvPr/>
        </p:nvSpPr>
        <p:spPr>
          <a:xfrm>
            <a:off x="4110235" y="3688524"/>
            <a:ext cx="2720823" cy="10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Romain </a:t>
            </a:r>
            <a:r>
              <a:rPr lang="fr-FR" sz="105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Lenzotti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900" b="1" dirty="0">
                <a:latin typeface="Montserrat"/>
                <a:ea typeface="Montserrat"/>
                <a:cs typeface="Montserrat"/>
                <a:sym typeface="Montserrat"/>
              </a:rPr>
              <a:t>Consultant / Formateur</a:t>
            </a:r>
            <a:endParaRPr sz="900" b="1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fr-FR" sz="9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900" dirty="0" err="1">
                <a:latin typeface="Montserrat"/>
                <a:ea typeface="Montserrat"/>
                <a:cs typeface="Montserrat"/>
                <a:sym typeface="Montserrat"/>
              </a:rPr>
              <a:t>romain.lenzotti</a:t>
            </a:r>
            <a:r>
              <a:rPr lang="fr" sz="9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fr" sz="9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zenika.com</a:t>
            </a:r>
            <a:endParaRPr sz="900" b="0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1" name="Google Shape;1141;p62"/>
          <p:cNvPicPr preferRelativeResize="0"/>
          <p:nvPr/>
        </p:nvPicPr>
        <p:blipFill>
          <a:blip r:embed="rId4"/>
          <a:srcRect/>
          <a:stretch/>
        </p:blipFill>
        <p:spPr>
          <a:xfrm>
            <a:off x="2928811" y="3680042"/>
            <a:ext cx="1080850" cy="107775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62"/>
          <p:cNvSpPr txBox="1">
            <a:spLocks noGrp="1"/>
          </p:cNvSpPr>
          <p:nvPr>
            <p:ph type="sldNum" idx="12"/>
          </p:nvPr>
        </p:nvSpPr>
        <p:spPr>
          <a:xfrm>
            <a:off x="8483698" y="4663203"/>
            <a:ext cx="6603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1144" name="Google Shape;1144;p62"/>
          <p:cNvSpPr/>
          <p:nvPr/>
        </p:nvSpPr>
        <p:spPr>
          <a:xfrm rot="-5400000" flipH="1">
            <a:off x="5847523" y="4200843"/>
            <a:ext cx="1086900" cy="45300"/>
          </a:xfrm>
          <a:prstGeom prst="rect">
            <a:avLst/>
          </a:prstGeom>
          <a:solidFill>
            <a:srgbClr val="017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16" name="Google Shape;202;p22">
            <a:extLst>
              <a:ext uri="{FF2B5EF4-FFF2-40B4-BE49-F238E27FC236}">
                <a16:creationId xmlns:a16="http://schemas.microsoft.com/office/drawing/2014/main" id="{7E99FDDA-870A-BF47-9BBD-B2F4B4D6A9A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597" y="2127678"/>
            <a:ext cx="2121091" cy="67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4C35B70-9BC2-2940-B0A0-9E54B0AE8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326" y="460819"/>
            <a:ext cx="2043362" cy="8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473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7016</TotalTime>
  <Words>688</Words>
  <Application>Microsoft Macintosh PowerPoint</Application>
  <PresentationFormat>Affichage à l'écran (16:9)</PresentationFormat>
  <Paragraphs>227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Source Sans Pro Light</vt:lpstr>
      <vt:lpstr>Source Sans Pro</vt:lpstr>
      <vt:lpstr>Arial</vt:lpstr>
      <vt:lpstr>Montserrat</vt:lpstr>
      <vt:lpstr>Consolas</vt:lpstr>
      <vt:lpstr>Montserrat Light</vt:lpstr>
      <vt:lpstr>Montserrat SemiBold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ŔөΜ ΜαЌιΤΔ</cp:lastModifiedBy>
  <cp:revision>11</cp:revision>
  <dcterms:modified xsi:type="dcterms:W3CDTF">2020-06-25T07:38:50Z</dcterms:modified>
</cp:coreProperties>
</file>